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e" charset="1" panose="02000506040000020004"/>
      <p:regular r:id="rId18"/>
    </p:embeddedFont>
    <p:embeddedFont>
      <p:font typeface="Poppins Light" charset="1" panose="00000400000000000000"/>
      <p:regular r:id="rId19"/>
    </p:embeddedFont>
    <p:embeddedFont>
      <p:font typeface="Poppins Bold" charset="1" panose="00000800000000000000"/>
      <p:regular r:id="rId20"/>
    </p:embeddedFont>
    <p:embeddedFont>
      <p:font typeface="Open Sans" charset="1" panose="020B0606030504020204"/>
      <p:regular r:id="rId21"/>
    </p:embeddedFont>
    <p:embeddedFont>
      <p:font typeface="Poppins" charset="1" panose="00000500000000000000"/>
      <p:regular r:id="rId22"/>
    </p:embeddedFont>
    <p:embeddedFont>
      <p:font typeface="Poppins Semi-Bold" charset="1" panose="00000700000000000000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8367101" y="991294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2" y="6860227"/>
                </a:lnTo>
                <a:lnTo>
                  <a:pt x="5962162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02583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51512" y="407122"/>
            <a:ext cx="1505216" cy="1505216"/>
          </a:xfrm>
          <a:custGeom>
            <a:avLst/>
            <a:gdLst/>
            <a:ahLst/>
            <a:cxnLst/>
            <a:rect r="r" b="b" t="t" l="l"/>
            <a:pathLst>
              <a:path h="1505216" w="1505216">
                <a:moveTo>
                  <a:pt x="0" y="0"/>
                </a:moveTo>
                <a:lnTo>
                  <a:pt x="1505217" y="0"/>
                </a:lnTo>
                <a:lnTo>
                  <a:pt x="1505217" y="1505217"/>
                </a:lnTo>
                <a:lnTo>
                  <a:pt x="0" y="1505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30813" y="3071216"/>
            <a:ext cx="10728487" cy="437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4286" spc="-1014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CALIDAD DEL AIRE EN MADRID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56635" y="8726666"/>
            <a:ext cx="11492709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Presentado por </a:t>
            </a:r>
            <a:r>
              <a:rPr lang="en-US" sz="3500" b="true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Mario Pérez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03377" y="9441655"/>
            <a:ext cx="1745967" cy="48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9"/>
              </a:lnSpc>
            </a:pPr>
            <a:r>
              <a:rPr lang="en-US" sz="2921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Abril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4684" y="7888139"/>
            <a:ext cx="20208149" cy="2398861"/>
            <a:chOff x="0" y="0"/>
            <a:chExt cx="5322311" cy="631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22311" cy="631799"/>
            </a:xfrm>
            <a:custGeom>
              <a:avLst/>
              <a:gdLst/>
              <a:ahLst/>
              <a:cxnLst/>
              <a:rect r="r" b="b" t="t" l="l"/>
              <a:pathLst>
                <a:path h="631799" w="5322311">
                  <a:moveTo>
                    <a:pt x="0" y="0"/>
                  </a:moveTo>
                  <a:lnTo>
                    <a:pt x="5322311" y="0"/>
                  </a:lnTo>
                  <a:lnTo>
                    <a:pt x="5322311" y="631799"/>
                  </a:lnTo>
                  <a:lnTo>
                    <a:pt x="0" y="631799"/>
                  </a:lnTo>
                  <a:close/>
                </a:path>
              </a:pathLst>
            </a:custGeom>
            <a:solidFill>
              <a:srgbClr val="5CE1E6">
                <a:alpha val="19608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322311" cy="69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961" y="1581002"/>
            <a:ext cx="5957340" cy="4712522"/>
          </a:xfrm>
          <a:custGeom>
            <a:avLst/>
            <a:gdLst/>
            <a:ahLst/>
            <a:cxnLst/>
            <a:rect r="r" b="b" t="t" l="l"/>
            <a:pathLst>
              <a:path h="4712522" w="5957340">
                <a:moveTo>
                  <a:pt x="0" y="0"/>
                </a:moveTo>
                <a:lnTo>
                  <a:pt x="5957340" y="0"/>
                </a:lnTo>
                <a:lnTo>
                  <a:pt x="5957340" y="4712523"/>
                </a:lnTo>
                <a:lnTo>
                  <a:pt x="0" y="4712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941" t="-51574" r="-27668" b="-2165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8941" y="6608767"/>
            <a:ext cx="1915379" cy="894890"/>
          </a:xfrm>
          <a:custGeom>
            <a:avLst/>
            <a:gdLst/>
            <a:ahLst/>
            <a:cxnLst/>
            <a:rect r="r" b="b" t="t" l="l"/>
            <a:pathLst>
              <a:path h="894890" w="1915379">
                <a:moveTo>
                  <a:pt x="0" y="0"/>
                </a:moveTo>
                <a:lnTo>
                  <a:pt x="1915379" y="0"/>
                </a:lnTo>
                <a:lnTo>
                  <a:pt x="1915379" y="894890"/>
                </a:lnTo>
                <a:lnTo>
                  <a:pt x="0" y="89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086" t="-511124" r="-583414" b="-5163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118252">
            <a:off x="16293817" y="8252522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5" y="0"/>
                </a:lnTo>
                <a:lnTo>
                  <a:pt x="2595505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67870" y="1711216"/>
            <a:ext cx="5752260" cy="4582309"/>
          </a:xfrm>
          <a:custGeom>
            <a:avLst/>
            <a:gdLst/>
            <a:ahLst/>
            <a:cxnLst/>
            <a:rect r="r" b="b" t="t" l="l"/>
            <a:pathLst>
              <a:path h="4582309" w="5752260">
                <a:moveTo>
                  <a:pt x="0" y="0"/>
                </a:moveTo>
                <a:lnTo>
                  <a:pt x="5752260" y="0"/>
                </a:lnTo>
                <a:lnTo>
                  <a:pt x="5752260" y="4582309"/>
                </a:lnTo>
                <a:lnTo>
                  <a:pt x="0" y="4582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5628" t="-53548" r="-26433" b="-1737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5189" y="6608767"/>
            <a:ext cx="1917622" cy="894890"/>
          </a:xfrm>
          <a:custGeom>
            <a:avLst/>
            <a:gdLst/>
            <a:ahLst/>
            <a:cxnLst/>
            <a:rect r="r" b="b" t="t" l="l"/>
            <a:pathLst>
              <a:path h="894890" w="1917622">
                <a:moveTo>
                  <a:pt x="0" y="0"/>
                </a:moveTo>
                <a:lnTo>
                  <a:pt x="1917622" y="0"/>
                </a:lnTo>
                <a:lnTo>
                  <a:pt x="1917622" y="894890"/>
                </a:lnTo>
                <a:lnTo>
                  <a:pt x="0" y="89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2304" t="-547037" r="-629804" b="-50059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20155" y="1711216"/>
            <a:ext cx="5788011" cy="4513069"/>
          </a:xfrm>
          <a:custGeom>
            <a:avLst/>
            <a:gdLst/>
            <a:ahLst/>
            <a:cxnLst/>
            <a:rect r="r" b="b" t="t" l="l"/>
            <a:pathLst>
              <a:path h="4513069" w="5788011">
                <a:moveTo>
                  <a:pt x="0" y="0"/>
                </a:moveTo>
                <a:lnTo>
                  <a:pt x="5788011" y="0"/>
                </a:lnTo>
                <a:lnTo>
                  <a:pt x="5788011" y="4513069"/>
                </a:lnTo>
                <a:lnTo>
                  <a:pt x="0" y="4513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2157" t="-39585" r="-30558" b="-2108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88412" y="6608767"/>
            <a:ext cx="1851497" cy="894890"/>
          </a:xfrm>
          <a:custGeom>
            <a:avLst/>
            <a:gdLst/>
            <a:ahLst/>
            <a:cxnLst/>
            <a:rect r="r" b="b" t="t" l="l"/>
            <a:pathLst>
              <a:path h="894890" w="1851497">
                <a:moveTo>
                  <a:pt x="0" y="0"/>
                </a:moveTo>
                <a:lnTo>
                  <a:pt x="1851497" y="0"/>
                </a:lnTo>
                <a:lnTo>
                  <a:pt x="1851497" y="894890"/>
                </a:lnTo>
                <a:lnTo>
                  <a:pt x="0" y="89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1471" t="-564380" r="-610638" b="-44367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93423" y="413948"/>
            <a:ext cx="3101154" cy="84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5"/>
              </a:lnSpc>
            </a:pPr>
            <a:r>
              <a:rPr lang="en-US" sz="4932" b="true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4397" y="8360495"/>
            <a:ext cx="9979207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Probé modelos de regresión de random forest y de xgboost, tras hacer los primeros modelos las métricas no eran muy buenas y cree nuevas columnas, con ellas levanté las métricas y finalmente hiper parametricé los modelos con un GridSearch. Las mejores predicciones las dio el xgboost.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4016" y="896189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65377" y="3506590"/>
            <a:ext cx="7380774" cy="5034947"/>
          </a:xfrm>
          <a:custGeom>
            <a:avLst/>
            <a:gdLst/>
            <a:ahLst/>
            <a:cxnLst/>
            <a:rect r="r" b="b" t="t" l="l"/>
            <a:pathLst>
              <a:path h="5034947" w="7380774">
                <a:moveTo>
                  <a:pt x="0" y="0"/>
                </a:moveTo>
                <a:lnTo>
                  <a:pt x="7380774" y="0"/>
                </a:lnTo>
                <a:lnTo>
                  <a:pt x="7380774" y="5034947"/>
                </a:lnTo>
                <a:lnTo>
                  <a:pt x="0" y="503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497" t="-87629" r="-62730" b="-5580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5436" y="3756408"/>
            <a:ext cx="8694535" cy="4535312"/>
            <a:chOff x="0" y="0"/>
            <a:chExt cx="2289919" cy="1194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9919" cy="1194485"/>
            </a:xfrm>
            <a:custGeom>
              <a:avLst/>
              <a:gdLst/>
              <a:ahLst/>
              <a:cxnLst/>
              <a:rect r="r" b="b" t="t" l="l"/>
              <a:pathLst>
                <a:path h="1194485" w="2289919">
                  <a:moveTo>
                    <a:pt x="89044" y="0"/>
                  </a:moveTo>
                  <a:lnTo>
                    <a:pt x="2200875" y="0"/>
                  </a:lnTo>
                  <a:cubicBezTo>
                    <a:pt x="2224491" y="0"/>
                    <a:pt x="2247140" y="9381"/>
                    <a:pt x="2263839" y="26080"/>
                  </a:cubicBezTo>
                  <a:cubicBezTo>
                    <a:pt x="2280537" y="42779"/>
                    <a:pt x="2289919" y="65428"/>
                    <a:pt x="2289919" y="89044"/>
                  </a:cubicBezTo>
                  <a:lnTo>
                    <a:pt x="2289919" y="1105442"/>
                  </a:lnTo>
                  <a:cubicBezTo>
                    <a:pt x="2289919" y="1129058"/>
                    <a:pt x="2280537" y="1151706"/>
                    <a:pt x="2263839" y="1168405"/>
                  </a:cubicBezTo>
                  <a:cubicBezTo>
                    <a:pt x="2247140" y="1185104"/>
                    <a:pt x="2224491" y="1194485"/>
                    <a:pt x="2200875" y="1194485"/>
                  </a:cubicBezTo>
                  <a:lnTo>
                    <a:pt x="89044" y="1194485"/>
                  </a:lnTo>
                  <a:cubicBezTo>
                    <a:pt x="65428" y="1194485"/>
                    <a:pt x="42779" y="1185104"/>
                    <a:pt x="26080" y="1168405"/>
                  </a:cubicBezTo>
                  <a:cubicBezTo>
                    <a:pt x="9381" y="1151706"/>
                    <a:pt x="0" y="1129058"/>
                    <a:pt x="0" y="1105442"/>
                  </a:cubicBezTo>
                  <a:lnTo>
                    <a:pt x="0" y="89044"/>
                  </a:lnTo>
                  <a:cubicBezTo>
                    <a:pt x="0" y="65428"/>
                    <a:pt x="9381" y="42779"/>
                    <a:pt x="26080" y="26080"/>
                  </a:cubicBezTo>
                  <a:cubicBezTo>
                    <a:pt x="42779" y="9381"/>
                    <a:pt x="65428" y="0"/>
                    <a:pt x="89044" y="0"/>
                  </a:cubicBezTo>
                  <a:close/>
                </a:path>
              </a:pathLst>
            </a:custGeom>
            <a:solidFill>
              <a:srgbClr val="5CE1E6">
                <a:alpha val="5098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289919" cy="1261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6094" y="1739665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CONCLUSIONES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3020750" y="-2852831"/>
            <a:ext cx="871302" cy="9524718"/>
            <a:chOff x="0" y="0"/>
            <a:chExt cx="660400" cy="72192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7219223"/>
            </a:xfrm>
            <a:custGeom>
              <a:avLst/>
              <a:gdLst/>
              <a:ahLst/>
              <a:cxnLst/>
              <a:rect r="r" b="b" t="t" l="l"/>
              <a:pathLst>
                <a:path h="7219223" w="660400">
                  <a:moveTo>
                    <a:pt x="220252" y="7200154"/>
                  </a:moveTo>
                  <a:cubicBezTo>
                    <a:pt x="254109" y="7211668"/>
                    <a:pt x="292600" y="7219223"/>
                    <a:pt x="330378" y="7219223"/>
                  </a:cubicBezTo>
                  <a:cubicBezTo>
                    <a:pt x="368157" y="7219223"/>
                    <a:pt x="404509" y="7212746"/>
                    <a:pt x="438009" y="7201233"/>
                  </a:cubicBezTo>
                  <a:cubicBezTo>
                    <a:pt x="438723" y="7200873"/>
                    <a:pt x="439435" y="7200873"/>
                    <a:pt x="440148" y="7200513"/>
                  </a:cubicBezTo>
                  <a:cubicBezTo>
                    <a:pt x="565955" y="7154458"/>
                    <a:pt x="658618" y="7032844"/>
                    <a:pt x="660400" y="67484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743408"/>
                  </a:lnTo>
                  <a:cubicBezTo>
                    <a:pt x="1782" y="7033563"/>
                    <a:pt x="93019" y="7155178"/>
                    <a:pt x="220252" y="720015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60400" cy="7149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89334" y="759940"/>
            <a:ext cx="2209418" cy="2299175"/>
          </a:xfrm>
          <a:custGeom>
            <a:avLst/>
            <a:gdLst/>
            <a:ahLst/>
            <a:cxnLst/>
            <a:rect r="r" b="b" t="t" l="l"/>
            <a:pathLst>
              <a:path h="2299175" w="2209418">
                <a:moveTo>
                  <a:pt x="0" y="0"/>
                </a:moveTo>
                <a:lnTo>
                  <a:pt x="2209417" y="0"/>
                </a:lnTo>
                <a:lnTo>
                  <a:pt x="2209417" y="2299175"/>
                </a:lnTo>
                <a:lnTo>
                  <a:pt x="0" y="22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66094" y="4176808"/>
            <a:ext cx="8036161" cy="365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918" indent="-207459" lvl="1">
              <a:lnSpc>
                <a:spcPts val="2690"/>
              </a:lnSpc>
              <a:buFont typeface="Arial"/>
              <a:buChar char="•"/>
            </a:pPr>
            <a:r>
              <a:rPr lang="en-US" sz="1921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Las zonas con peor calidad de aire en Madrid</a:t>
            </a:r>
            <a:r>
              <a:rPr lang="en-US" sz="1921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son aquellas en las que hay mucho tráfico y mucha densidad de población, mientras que las que mejor calidad tienen, son aquellas con menos tráfico y mayor cercanía a zonas verdes.</a:t>
            </a:r>
          </a:p>
          <a:p>
            <a:pPr algn="l" marL="414918" indent="-207459" lvl="1">
              <a:lnSpc>
                <a:spcPts val="2690"/>
              </a:lnSpc>
              <a:buFont typeface="Arial"/>
              <a:buChar char="•"/>
            </a:pPr>
            <a:r>
              <a:rPr lang="en-US" sz="1921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El ser humano afecta directamente a la calidad del aire, ya que algunos de los contaminantes vienen derivados de su actividad, como por ejemplo la combustión de los vehículos, el uso de la calefacción, industria, etc.</a:t>
            </a:r>
          </a:p>
          <a:p>
            <a:pPr algn="l" marL="414918" indent="-207459" lvl="1">
              <a:lnSpc>
                <a:spcPts val="2690"/>
              </a:lnSpc>
              <a:buFont typeface="Arial"/>
              <a:buChar char="•"/>
            </a:pPr>
            <a:r>
              <a:rPr lang="en-US" sz="1921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En los últimos años se ha reducido la cantidad de contaminantes en el aire, modelos predictivos como los presentados pueden ayudar a seguir mejorando la calidad del aire.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9753717" y="1245032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1" y="6860227"/>
                </a:lnTo>
                <a:lnTo>
                  <a:pt x="5962161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02583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30813" y="4091789"/>
            <a:ext cx="10728487" cy="158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4286" spc="171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0813" y="5351288"/>
            <a:ext cx="10728487" cy="142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59"/>
              </a:lnSpc>
            </a:pPr>
            <a:r>
              <a:rPr lang="en-US" sz="8399" spc="-797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4016" y="896189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67210" y="2199142"/>
            <a:ext cx="5433828" cy="6383287"/>
          </a:xfrm>
          <a:custGeom>
            <a:avLst/>
            <a:gdLst/>
            <a:ahLst/>
            <a:cxnLst/>
            <a:rect r="r" b="b" t="t" l="l"/>
            <a:pathLst>
              <a:path h="6383287" w="5433828">
                <a:moveTo>
                  <a:pt x="0" y="0"/>
                </a:moveTo>
                <a:lnTo>
                  <a:pt x="5433827" y="0"/>
                </a:lnTo>
                <a:lnTo>
                  <a:pt x="5433827" y="6383287"/>
                </a:lnTo>
                <a:lnTo>
                  <a:pt x="0" y="6383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969" t="-27995" r="-153162" b="-190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27279" y="6653580"/>
            <a:ext cx="6992282" cy="2604720"/>
          </a:xfrm>
          <a:custGeom>
            <a:avLst/>
            <a:gdLst/>
            <a:ahLst/>
            <a:cxnLst/>
            <a:rect r="r" b="b" t="t" l="l"/>
            <a:pathLst>
              <a:path h="2604720" w="6992282">
                <a:moveTo>
                  <a:pt x="0" y="0"/>
                </a:moveTo>
                <a:lnTo>
                  <a:pt x="6992282" y="0"/>
                </a:lnTo>
                <a:lnTo>
                  <a:pt x="6992282" y="2604720"/>
                </a:lnTo>
                <a:lnTo>
                  <a:pt x="0" y="2604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557" t="-165533" r="-50048" b="-464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39665"/>
            <a:ext cx="10728487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PROBLEMÁTICA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621" y="2774737"/>
            <a:ext cx="10221312" cy="267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calidad del aire, es algo que afecta tanto a la salud como al entorno. Es importante que ésta sea lo mejor posible para evitar enfermedades y fenómenos como la lluvia ácida, daños en la vegetación.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621" y="5619083"/>
            <a:ext cx="9211866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calidad del aire es medida por este indice: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93093" y="3268909"/>
            <a:ext cx="11741340" cy="293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0"/>
              </a:lnSpc>
            </a:pPr>
            <a:r>
              <a:rPr lang="en-US" sz="3056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 este proyecto quiero lograr identificar las zonas con mayor contaminación de la ciudad de Madrid, y hacer modelos predictivos del dióxido de nitrógeno, las partículas de menos de 2.5 mm y el ozono que hay en el aire, para ayudar en la toma de decisiones a la hora de mejorar la calidad del aire en la ciudad.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14380" y="6676878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220" y="-634076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701711" y="8713319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93093" y="1858362"/>
            <a:ext cx="1152376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OBJETIVOS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6924" y="2039238"/>
            <a:ext cx="9215455" cy="61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5499" spc="-390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PLAN DE TRABAJO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5106" y="3463637"/>
            <a:ext cx="5550470" cy="7992977"/>
            <a:chOff x="0" y="0"/>
            <a:chExt cx="7400626" cy="1065730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920444" y="1884196"/>
              <a:ext cx="5559738" cy="8773107"/>
              <a:chOff x="0" y="0"/>
              <a:chExt cx="1098220" cy="173295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98220" cy="1732959"/>
              </a:xfrm>
              <a:custGeom>
                <a:avLst/>
                <a:gdLst/>
                <a:ahLst/>
                <a:cxnLst/>
                <a:rect r="r" b="b" t="t" l="l"/>
                <a:pathLst>
                  <a:path h="1732959" w="1098220">
                    <a:moveTo>
                      <a:pt x="0" y="0"/>
                    </a:moveTo>
                    <a:lnTo>
                      <a:pt x="1098220" y="0"/>
                    </a:lnTo>
                    <a:lnTo>
                      <a:pt x="1098220" y="1732959"/>
                    </a:lnTo>
                    <a:lnTo>
                      <a:pt x="0" y="1732959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66675"/>
                <a:ext cx="1098220" cy="17996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7400626" cy="1884196"/>
              <a:chOff x="0" y="0"/>
              <a:chExt cx="1596232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59623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596232">
                    <a:moveTo>
                      <a:pt x="1393032" y="0"/>
                    </a:moveTo>
                    <a:cubicBezTo>
                      <a:pt x="1505256" y="0"/>
                      <a:pt x="1596232" y="90976"/>
                      <a:pt x="1596232" y="203200"/>
                    </a:cubicBezTo>
                    <a:cubicBezTo>
                      <a:pt x="1596232" y="315424"/>
                      <a:pt x="1505256" y="406400"/>
                      <a:pt x="139303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A014B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76200"/>
                <a:ext cx="1596232" cy="482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Procesamiento de datos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440376" y="2370221"/>
              <a:ext cx="4519874" cy="2620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5"/>
                </a:lnSpc>
              </a:pPr>
              <a:r>
                <a:rPr lang="en-US" sz="2500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Recopilación y tratamiento de los datos para juntarlos.  Estudio y tratamiento de NaN y outliers.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16317" y="3463637"/>
            <a:ext cx="5550470" cy="7992977"/>
            <a:chOff x="0" y="0"/>
            <a:chExt cx="7400626" cy="1065730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857042" y="1884196"/>
              <a:ext cx="5559738" cy="8773107"/>
              <a:chOff x="0" y="0"/>
              <a:chExt cx="1098220" cy="173295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98220" cy="1732959"/>
              </a:xfrm>
              <a:custGeom>
                <a:avLst/>
                <a:gdLst/>
                <a:ahLst/>
                <a:cxnLst/>
                <a:rect r="r" b="b" t="t" l="l"/>
                <a:pathLst>
                  <a:path h="1732959" w="1098220">
                    <a:moveTo>
                      <a:pt x="0" y="0"/>
                    </a:moveTo>
                    <a:lnTo>
                      <a:pt x="1098220" y="0"/>
                    </a:lnTo>
                    <a:lnTo>
                      <a:pt x="1098220" y="1732959"/>
                    </a:lnTo>
                    <a:lnTo>
                      <a:pt x="0" y="1732959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66675"/>
                <a:ext cx="1098220" cy="17996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7400626" cy="1884196"/>
              <a:chOff x="0" y="0"/>
              <a:chExt cx="1596232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9623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596232">
                    <a:moveTo>
                      <a:pt x="1393032" y="0"/>
                    </a:moveTo>
                    <a:cubicBezTo>
                      <a:pt x="1505256" y="0"/>
                      <a:pt x="1596232" y="90976"/>
                      <a:pt x="1596232" y="203200"/>
                    </a:cubicBezTo>
                    <a:cubicBezTo>
                      <a:pt x="1596232" y="315424"/>
                      <a:pt x="1505256" y="406400"/>
                      <a:pt x="139303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A014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76200"/>
                <a:ext cx="1596232" cy="482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79"/>
                  </a:lnSpc>
                </a:pPr>
                <a:r>
                  <a:rPr lang="en-US" sz="26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Cluster y visualización</a:t>
                </a: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376974" y="2201717"/>
              <a:ext cx="4519874" cy="3141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5"/>
                </a:lnSpc>
              </a:pPr>
              <a:r>
                <a:rPr lang="en-US" sz="2500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Visualización de datos mediante gráficos y modelo rápido de cluster para ver las zonas más afectadas.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62062" y="3463637"/>
            <a:ext cx="5550470" cy="7992977"/>
            <a:chOff x="0" y="0"/>
            <a:chExt cx="7400626" cy="1065730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920444" y="1884196"/>
              <a:ext cx="5559738" cy="8773107"/>
              <a:chOff x="0" y="0"/>
              <a:chExt cx="1098220" cy="173295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98220" cy="1732959"/>
              </a:xfrm>
              <a:custGeom>
                <a:avLst/>
                <a:gdLst/>
                <a:ahLst/>
                <a:cxnLst/>
                <a:rect r="r" b="b" t="t" l="l"/>
                <a:pathLst>
                  <a:path h="1732959" w="1098220">
                    <a:moveTo>
                      <a:pt x="0" y="0"/>
                    </a:moveTo>
                    <a:lnTo>
                      <a:pt x="1098220" y="0"/>
                    </a:lnTo>
                    <a:lnTo>
                      <a:pt x="1098220" y="1732959"/>
                    </a:lnTo>
                    <a:lnTo>
                      <a:pt x="0" y="1732959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1098220" cy="17996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7400626" cy="1884196"/>
              <a:chOff x="0" y="0"/>
              <a:chExt cx="1596232" cy="406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9623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596232">
                    <a:moveTo>
                      <a:pt x="1393032" y="0"/>
                    </a:moveTo>
                    <a:cubicBezTo>
                      <a:pt x="1505256" y="0"/>
                      <a:pt x="1596232" y="90976"/>
                      <a:pt x="1596232" y="203200"/>
                    </a:cubicBezTo>
                    <a:cubicBezTo>
                      <a:pt x="1596232" y="315424"/>
                      <a:pt x="1505256" y="406400"/>
                      <a:pt x="139303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A014B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66675"/>
                <a:ext cx="1596232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  <a:r>
                  <a:rPr lang="en-US" sz="2499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Modelo predictivo</a:t>
                </a: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414618" y="2370221"/>
              <a:ext cx="4624144" cy="2099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5"/>
                </a:lnSpc>
              </a:pPr>
              <a:r>
                <a:rPr lang="en-US" sz="2500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Selección de modelos, creación de nuevas variables e hiperparametrización.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1028700" y="1028700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4016" y="896189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4564" y="1473877"/>
            <a:ext cx="5696919" cy="6242479"/>
            <a:chOff x="0" y="0"/>
            <a:chExt cx="748509" cy="8201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8509" cy="820189"/>
            </a:xfrm>
            <a:custGeom>
              <a:avLst/>
              <a:gdLst/>
              <a:ahLst/>
              <a:cxnLst/>
              <a:rect r="r" b="b" t="t" l="l"/>
              <a:pathLst>
                <a:path h="820189" w="748509">
                  <a:moveTo>
                    <a:pt x="249638" y="801120"/>
                  </a:moveTo>
                  <a:cubicBezTo>
                    <a:pt x="288012" y="812634"/>
                    <a:pt x="331638" y="820189"/>
                    <a:pt x="374456" y="820189"/>
                  </a:cubicBezTo>
                  <a:cubicBezTo>
                    <a:pt x="417275" y="820189"/>
                    <a:pt x="458477" y="813712"/>
                    <a:pt x="496447" y="802198"/>
                  </a:cubicBezTo>
                  <a:cubicBezTo>
                    <a:pt x="497256" y="801839"/>
                    <a:pt x="498064" y="801839"/>
                    <a:pt x="498871" y="801479"/>
                  </a:cubicBezTo>
                  <a:cubicBezTo>
                    <a:pt x="641463" y="755424"/>
                    <a:pt x="746489" y="633810"/>
                    <a:pt x="748509" y="491523"/>
                  </a:cubicBezTo>
                  <a:lnTo>
                    <a:pt x="748509" y="0"/>
                  </a:lnTo>
                  <a:lnTo>
                    <a:pt x="0" y="0"/>
                  </a:lnTo>
                  <a:lnTo>
                    <a:pt x="0" y="491158"/>
                  </a:lnTo>
                  <a:cubicBezTo>
                    <a:pt x="2020" y="634529"/>
                    <a:pt x="105429" y="756144"/>
                    <a:pt x="249638" y="801120"/>
                  </a:cubicBezTo>
                  <a:close/>
                </a:path>
              </a:pathLst>
            </a:custGeom>
            <a:blipFill>
              <a:blip r:embed="rId2"/>
              <a:stretch>
                <a:fillRect l="-225000" t="-88100" r="-59690" b="-937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4074910" y="-2037513"/>
            <a:ext cx="871302" cy="7894081"/>
            <a:chOff x="0" y="0"/>
            <a:chExt cx="660400" cy="59832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5983288"/>
            </a:xfrm>
            <a:custGeom>
              <a:avLst/>
              <a:gdLst/>
              <a:ahLst/>
              <a:cxnLst/>
              <a:rect r="r" b="b" t="t" l="l"/>
              <a:pathLst>
                <a:path h="5983288" w="660400">
                  <a:moveTo>
                    <a:pt x="220252" y="5964219"/>
                  </a:moveTo>
                  <a:cubicBezTo>
                    <a:pt x="254109" y="5975733"/>
                    <a:pt x="292600" y="5983288"/>
                    <a:pt x="330378" y="5983288"/>
                  </a:cubicBezTo>
                  <a:cubicBezTo>
                    <a:pt x="368157" y="5983288"/>
                    <a:pt x="404509" y="5976811"/>
                    <a:pt x="438009" y="5965297"/>
                  </a:cubicBezTo>
                  <a:cubicBezTo>
                    <a:pt x="438723" y="5964938"/>
                    <a:pt x="439435" y="5964938"/>
                    <a:pt x="440148" y="5964578"/>
                  </a:cubicBezTo>
                  <a:cubicBezTo>
                    <a:pt x="565955" y="5918523"/>
                    <a:pt x="658618" y="5796909"/>
                    <a:pt x="660400" y="553993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35823"/>
                  </a:lnTo>
                  <a:cubicBezTo>
                    <a:pt x="1782" y="5797628"/>
                    <a:pt x="93019" y="5919243"/>
                    <a:pt x="220252" y="596421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60400" cy="5913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700000">
            <a:off x="16482227" y="8466837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93597" y="6096000"/>
            <a:ext cx="10020754" cy="1149769"/>
            <a:chOff x="0" y="0"/>
            <a:chExt cx="13361005" cy="15330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126207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Todos estos datos son horarios y van desde: 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791840" y="721960"/>
              <a:ext cx="811066" cy="81106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36525"/>
                <a:ext cx="711200" cy="473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79131" y="784593"/>
              <a:ext cx="413381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 de julio de 2013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187106" y="784593"/>
              <a:ext cx="7173899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5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1A01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24 de diciembre de 2024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93597" y="2971800"/>
            <a:ext cx="996140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 resolver este problema utilizaré datos de las estaciones de medida de la calidad del aire, y datos de cámaras de tráfico, proporcionados por el </a:t>
            </a:r>
            <a:r>
              <a:rPr lang="en-US" sz="3000" u="sng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Ayuntamiento de Madrid</a:t>
            </a: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. Y datos climatológicos conseguidos a través de una web de la </a:t>
            </a:r>
            <a:r>
              <a:rPr lang="en-US" sz="3000" u="sng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NASA</a:t>
            </a: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739665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RECOPILACIÓN DE DATOS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801511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1511" cy="406400"/>
            </a:xfrm>
            <a:custGeom>
              <a:avLst/>
              <a:gdLst/>
              <a:ahLst/>
              <a:cxnLst/>
              <a:rect r="r" b="b" t="t" l="l"/>
              <a:pathLst>
                <a:path h="406400" w="801511">
                  <a:moveTo>
                    <a:pt x="598311" y="0"/>
                  </a:moveTo>
                  <a:cubicBezTo>
                    <a:pt x="710535" y="0"/>
                    <a:pt x="801511" y="90976"/>
                    <a:pt x="801511" y="203200"/>
                  </a:cubicBezTo>
                  <a:cubicBezTo>
                    <a:pt x="801511" y="315424"/>
                    <a:pt x="710535" y="406400"/>
                    <a:pt x="5983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0151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05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6118252">
            <a:off x="-269053" y="-1355236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6" y="0"/>
                </a:lnTo>
                <a:lnTo>
                  <a:pt x="2595506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118252">
            <a:off x="16293817" y="8252522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5" y="0"/>
                </a:lnTo>
                <a:lnTo>
                  <a:pt x="2595505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89995" y="3406354"/>
            <a:ext cx="773121" cy="7731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57439" y="3406354"/>
            <a:ext cx="773121" cy="77312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24884" y="3406354"/>
            <a:ext cx="773121" cy="77312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36272" y="2125430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DATOS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83371" y="4443696"/>
            <a:ext cx="39863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TIPOS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50815" y="4443696"/>
            <a:ext cx="39863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50"/>
              </a:lnSpc>
              <a:spcBef>
                <a:spcPct val="0"/>
              </a:spcBef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18260" y="4443696"/>
            <a:ext cx="39863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5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SOLUCIONES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26428" y="5215221"/>
            <a:ext cx="2337650" cy="179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Contaminantes en el aire</a:t>
            </a:r>
          </a:p>
          <a:p>
            <a:pPr algn="ctr">
              <a:lnSpc>
                <a:spcPts val="2051"/>
              </a:lnSpc>
            </a:pPr>
          </a:p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Climatológicos</a:t>
            </a:r>
          </a:p>
          <a:p>
            <a:pPr algn="ctr">
              <a:lnSpc>
                <a:spcPts val="2051"/>
              </a:lnSpc>
            </a:pPr>
          </a:p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Intensidad de tráfico</a:t>
            </a:r>
          </a:p>
          <a:p>
            <a:pPr algn="ctr">
              <a:lnSpc>
                <a:spcPts val="2051"/>
              </a:lnSpc>
            </a:pPr>
          </a:p>
          <a:p>
            <a:pPr algn="ctr">
              <a:lnSpc>
                <a:spcPts val="205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655464" y="5215221"/>
            <a:ext cx="2977072" cy="204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  <a:r>
              <a:rPr lang="en-US" sz="1465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Valores NaN en medidas de contaminantes e intensidad de trafico.</a:t>
            </a: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  <a:r>
              <a:rPr lang="en-US" sz="1465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Outliers que indican o un error de medición o picos atípicos.</a:t>
            </a: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  <a:r>
              <a:rPr lang="en-US" sz="1465" strike="noStrike" u="none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Cantidad de datos.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98712" y="5215221"/>
            <a:ext cx="3027635" cy="205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Sustitución de valores NaN por la media a esa hora y en esa estación o cámara.</a:t>
            </a:r>
          </a:p>
          <a:p>
            <a:pPr algn="ctr">
              <a:lnSpc>
                <a:spcPts val="2051"/>
              </a:lnSpc>
            </a:pPr>
          </a:p>
          <a:p>
            <a:pPr algn="ctr" marL="0" indent="0" lvl="0">
              <a:lnSpc>
                <a:spcPts val="2051"/>
              </a:lnSpc>
              <a:spcBef>
                <a:spcPct val="0"/>
              </a:spcBef>
            </a:pPr>
            <a:r>
              <a:rPr lang="en-US" sz="1465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Sustitución de errores de medida por la media, y sustitución por el límite de identificación de valores atípicos a outliers altos.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4409" y="-12935"/>
            <a:ext cx="10848797" cy="10299935"/>
            <a:chOff x="0" y="0"/>
            <a:chExt cx="2857296" cy="2712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7296" cy="2712740"/>
            </a:xfrm>
            <a:custGeom>
              <a:avLst/>
              <a:gdLst/>
              <a:ahLst/>
              <a:cxnLst/>
              <a:rect r="r" b="b" t="t" l="l"/>
              <a:pathLst>
                <a:path h="2712740" w="2857296">
                  <a:moveTo>
                    <a:pt x="0" y="0"/>
                  </a:moveTo>
                  <a:lnTo>
                    <a:pt x="2857296" y="0"/>
                  </a:lnTo>
                  <a:lnTo>
                    <a:pt x="2857296" y="2712740"/>
                  </a:lnTo>
                  <a:lnTo>
                    <a:pt x="0" y="2712740"/>
                  </a:lnTo>
                  <a:close/>
                </a:path>
              </a:pathLst>
            </a:custGeom>
            <a:solidFill>
              <a:srgbClr val="5CE1E6">
                <a:alpha val="19608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57296" cy="2779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4093678" y="-3223807"/>
            <a:ext cx="871302" cy="9058657"/>
            <a:chOff x="0" y="0"/>
            <a:chExt cx="660400" cy="6865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6865975"/>
            </a:xfrm>
            <a:custGeom>
              <a:avLst/>
              <a:gdLst/>
              <a:ahLst/>
              <a:cxnLst/>
              <a:rect r="r" b="b" t="t" l="l"/>
              <a:pathLst>
                <a:path h="6865975" w="660400">
                  <a:moveTo>
                    <a:pt x="220252" y="6846905"/>
                  </a:moveTo>
                  <a:cubicBezTo>
                    <a:pt x="254109" y="6858419"/>
                    <a:pt x="292600" y="6865975"/>
                    <a:pt x="330378" y="6865975"/>
                  </a:cubicBezTo>
                  <a:cubicBezTo>
                    <a:pt x="368157" y="6865975"/>
                    <a:pt x="404509" y="6859498"/>
                    <a:pt x="438009" y="6847984"/>
                  </a:cubicBezTo>
                  <a:cubicBezTo>
                    <a:pt x="438723" y="6847624"/>
                    <a:pt x="439435" y="6847624"/>
                    <a:pt x="440148" y="6847265"/>
                  </a:cubicBezTo>
                  <a:cubicBezTo>
                    <a:pt x="565955" y="6801210"/>
                    <a:pt x="658618" y="6679595"/>
                    <a:pt x="660400" y="640301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398263"/>
                  </a:lnTo>
                  <a:cubicBezTo>
                    <a:pt x="1782" y="6680315"/>
                    <a:pt x="93019" y="6801930"/>
                    <a:pt x="220252" y="6846905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6796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078160" y="1135659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CLUSTER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16857965" y="348421"/>
            <a:ext cx="871302" cy="2026678"/>
            <a:chOff x="0" y="0"/>
            <a:chExt cx="660400" cy="15361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2700000">
            <a:off x="999026" y="474139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16937" y="2239483"/>
            <a:ext cx="8403741" cy="7523349"/>
          </a:xfrm>
          <a:custGeom>
            <a:avLst/>
            <a:gdLst/>
            <a:ahLst/>
            <a:cxnLst/>
            <a:rect r="r" b="b" t="t" l="l"/>
            <a:pathLst>
              <a:path h="7523349" w="8403741">
                <a:moveTo>
                  <a:pt x="0" y="0"/>
                </a:moveTo>
                <a:lnTo>
                  <a:pt x="8403741" y="0"/>
                </a:lnTo>
                <a:lnTo>
                  <a:pt x="8403741" y="7523349"/>
                </a:lnTo>
                <a:lnTo>
                  <a:pt x="0" y="7523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72" t="-42377" r="-30658" b="-2854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2324" y="4957382"/>
            <a:ext cx="6797063" cy="4805450"/>
          </a:xfrm>
          <a:custGeom>
            <a:avLst/>
            <a:gdLst/>
            <a:ahLst/>
            <a:cxnLst/>
            <a:rect r="r" b="b" t="t" l="l"/>
            <a:pathLst>
              <a:path h="4805450" w="6797063">
                <a:moveTo>
                  <a:pt x="0" y="0"/>
                </a:moveTo>
                <a:lnTo>
                  <a:pt x="6797063" y="0"/>
                </a:lnTo>
                <a:lnTo>
                  <a:pt x="6797063" y="4805450"/>
                </a:lnTo>
                <a:lnTo>
                  <a:pt x="0" y="480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969" t="-111156" r="-153162" b="-3320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3001" y="2075712"/>
            <a:ext cx="6797063" cy="262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Las zonas con meno</a:t>
            </a:r>
            <a:r>
              <a:rPr lang="en-US" sz="2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 contaminación de media son aquellas con un tráfico poco intenso y cercanas a zonas verdes.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Las zonas con mayor contaminación de media son aquellas con un volumen de tráfico muy alto.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02583">
            <a:off x="-5902014" y="-33788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9" y="0"/>
                </a:lnTo>
                <a:lnTo>
                  <a:pt x="9391499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15013433" y="-455051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2" y="6860227"/>
                </a:lnTo>
                <a:lnTo>
                  <a:pt x="5962162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4692" y="1314255"/>
            <a:ext cx="9132116" cy="6861985"/>
          </a:xfrm>
          <a:custGeom>
            <a:avLst/>
            <a:gdLst/>
            <a:ahLst/>
            <a:cxnLst/>
            <a:rect r="r" b="b" t="t" l="l"/>
            <a:pathLst>
              <a:path h="6861985" w="9132116">
                <a:moveTo>
                  <a:pt x="0" y="0"/>
                </a:moveTo>
                <a:lnTo>
                  <a:pt x="9132116" y="0"/>
                </a:lnTo>
                <a:lnTo>
                  <a:pt x="9132116" y="6861985"/>
                </a:lnTo>
                <a:lnTo>
                  <a:pt x="0" y="686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617" t="-94113" r="-145131" b="-474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483719" y="2274004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3"/>
                </a:lnTo>
                <a:lnTo>
                  <a:pt x="0" y="217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2004131">
            <a:off x="16637430" y="6080744"/>
            <a:ext cx="830799" cy="726949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8671" y="86525"/>
              <a:ext cx="695459" cy="624675"/>
            </a:xfrm>
            <a:custGeom>
              <a:avLst/>
              <a:gdLst/>
              <a:ahLst/>
              <a:cxnLst/>
              <a:rect r="r" b="b" t="t" l="l"/>
              <a:pathLst>
                <a:path h="624675" w="695459">
                  <a:moveTo>
                    <a:pt x="421702" y="42929"/>
                  </a:moveTo>
                  <a:lnTo>
                    <a:pt x="680156" y="495221"/>
                  </a:lnTo>
                  <a:cubicBezTo>
                    <a:pt x="695458" y="522001"/>
                    <a:pt x="695348" y="554902"/>
                    <a:pt x="679867" y="581579"/>
                  </a:cubicBezTo>
                  <a:cubicBezTo>
                    <a:pt x="664386" y="608256"/>
                    <a:pt x="635874" y="624675"/>
                    <a:pt x="605031" y="624675"/>
                  </a:cubicBezTo>
                  <a:lnTo>
                    <a:pt x="90427" y="624675"/>
                  </a:lnTo>
                  <a:cubicBezTo>
                    <a:pt x="59584" y="624675"/>
                    <a:pt x="31072" y="608256"/>
                    <a:pt x="15591" y="581579"/>
                  </a:cubicBezTo>
                  <a:cubicBezTo>
                    <a:pt x="110" y="554902"/>
                    <a:pt x="0" y="522001"/>
                    <a:pt x="15302" y="495221"/>
                  </a:cubicBezTo>
                  <a:lnTo>
                    <a:pt x="273756" y="42929"/>
                  </a:lnTo>
                  <a:cubicBezTo>
                    <a:pt x="288925" y="16383"/>
                    <a:pt x="317155" y="0"/>
                    <a:pt x="347729" y="0"/>
                  </a:cubicBezTo>
                  <a:cubicBezTo>
                    <a:pt x="378303" y="0"/>
                    <a:pt x="406533" y="16383"/>
                    <a:pt x="421702" y="42929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36272" y="621443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ANÁLISIS DE VARIABLES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0424" y="8291202"/>
            <a:ext cx="12164546" cy="13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0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Tras ver la matriz de correlación con las variables target, y hacer un análisis gráfico de los datos, las variables que más afectan a los target son las climatológicas destacando la velocidad del viento, la precipitación y la presión. También son variables con bastante peso los óxidos de nitrógeno, el monóxido de carbono, la intensidad del tráfico y la hora del día.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99790" y="1442821"/>
            <a:ext cx="8720441" cy="3874603"/>
          </a:xfrm>
          <a:custGeom>
            <a:avLst/>
            <a:gdLst/>
            <a:ahLst/>
            <a:cxnLst/>
            <a:rect r="r" b="b" t="t" l="l"/>
            <a:pathLst>
              <a:path h="3874603" w="8720441">
                <a:moveTo>
                  <a:pt x="0" y="0"/>
                </a:moveTo>
                <a:lnTo>
                  <a:pt x="8720441" y="0"/>
                </a:lnTo>
                <a:lnTo>
                  <a:pt x="8720441" y="3874603"/>
                </a:lnTo>
                <a:lnTo>
                  <a:pt x="0" y="3874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84" t="-40890" r="-12886" b="-304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57751" y="5510425"/>
            <a:ext cx="8804518" cy="3935176"/>
          </a:xfrm>
          <a:custGeom>
            <a:avLst/>
            <a:gdLst/>
            <a:ahLst/>
            <a:cxnLst/>
            <a:rect r="r" b="b" t="t" l="l"/>
            <a:pathLst>
              <a:path h="3935176" w="8804518">
                <a:moveTo>
                  <a:pt x="0" y="0"/>
                </a:moveTo>
                <a:lnTo>
                  <a:pt x="8804518" y="0"/>
                </a:lnTo>
                <a:lnTo>
                  <a:pt x="8804518" y="3935176"/>
                </a:lnTo>
                <a:lnTo>
                  <a:pt x="0" y="393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472" t="-59448" r="-21056" b="-312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7592" y="3670621"/>
            <a:ext cx="8916408" cy="4004178"/>
          </a:xfrm>
          <a:custGeom>
            <a:avLst/>
            <a:gdLst/>
            <a:ahLst/>
            <a:cxnLst/>
            <a:rect r="r" b="b" t="t" l="l"/>
            <a:pathLst>
              <a:path h="4004178" w="8916408">
                <a:moveTo>
                  <a:pt x="0" y="0"/>
                </a:moveTo>
                <a:lnTo>
                  <a:pt x="8916408" y="0"/>
                </a:lnTo>
                <a:lnTo>
                  <a:pt x="8916408" y="4004178"/>
                </a:lnTo>
                <a:lnTo>
                  <a:pt x="0" y="4004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143" t="-39437" r="-16044" b="-36156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586613" y="363158"/>
            <a:ext cx="871302" cy="4044527"/>
            <a:chOff x="0" y="0"/>
            <a:chExt cx="660400" cy="30655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3065534"/>
            </a:xfrm>
            <a:custGeom>
              <a:avLst/>
              <a:gdLst/>
              <a:ahLst/>
              <a:cxnLst/>
              <a:rect r="r" b="b" t="t" l="l"/>
              <a:pathLst>
                <a:path h="3065534" w="660400">
                  <a:moveTo>
                    <a:pt x="220252" y="3046465"/>
                  </a:moveTo>
                  <a:cubicBezTo>
                    <a:pt x="254109" y="3057979"/>
                    <a:pt x="292600" y="3065534"/>
                    <a:pt x="330378" y="3065534"/>
                  </a:cubicBezTo>
                  <a:cubicBezTo>
                    <a:pt x="368157" y="3065534"/>
                    <a:pt x="404509" y="3059057"/>
                    <a:pt x="438009" y="3047543"/>
                  </a:cubicBezTo>
                  <a:cubicBezTo>
                    <a:pt x="438723" y="3047184"/>
                    <a:pt x="439435" y="3047184"/>
                    <a:pt x="440148" y="3046824"/>
                  </a:cubicBezTo>
                  <a:cubicBezTo>
                    <a:pt x="565955" y="3000769"/>
                    <a:pt x="658618" y="2879155"/>
                    <a:pt x="660400" y="268699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684998"/>
                  </a:lnTo>
                  <a:cubicBezTo>
                    <a:pt x="1782" y="2879874"/>
                    <a:pt x="93019" y="3001489"/>
                    <a:pt x="220252" y="3046465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299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26282" y="1899931"/>
            <a:ext cx="3146001" cy="86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9"/>
              </a:lnSpc>
            </a:pPr>
            <a:r>
              <a:rPr lang="en-US" sz="5021" b="true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DAGld9ouvMY</dc:identifier>
  <dcterms:modified xsi:type="dcterms:W3CDTF">2011-08-01T06:04:30Z</dcterms:modified>
  <cp:revision>1</cp:revision>
  <dc:title>Presentación plan de marketing digital moderno azul y blanco</dc:title>
</cp:coreProperties>
</file>